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9" r:id="rId6"/>
    <p:sldId id="290" r:id="rId7"/>
    <p:sldId id="294" r:id="rId8"/>
    <p:sldId id="282" r:id="rId9"/>
    <p:sldId id="264" r:id="rId10"/>
    <p:sldId id="309" r:id="rId11"/>
    <p:sldId id="310" r:id="rId12"/>
    <p:sldId id="297" r:id="rId13"/>
    <p:sldId id="298" r:id="rId14"/>
    <p:sldId id="299" r:id="rId15"/>
    <p:sldId id="280" r:id="rId16"/>
    <p:sldId id="300" r:id="rId17"/>
    <p:sldId id="307" r:id="rId18"/>
    <p:sldId id="270" r:id="rId19"/>
    <p:sldId id="260" r:id="rId20"/>
    <p:sldId id="308" r:id="rId21"/>
    <p:sldId id="303" r:id="rId22"/>
    <p:sldId id="304" r:id="rId23"/>
    <p:sldId id="305" r:id="rId24"/>
    <p:sldId id="306" r:id="rId25"/>
    <p:sldId id="276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itchFamily="2" charset="0"/>
      <p:regular r:id="rId33"/>
    </p:embeddedFont>
    <p:embeddedFont>
      <p:font typeface="Tenorite" panose="000005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2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79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web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3816" y="189470"/>
            <a:ext cx="2380735" cy="667266"/>
          </a:xfrm>
        </p:spPr>
        <p:txBody>
          <a:bodyPr/>
          <a:lstStyle/>
          <a:p>
            <a:r>
              <a:rPr lang="en-US" sz="2300" dirty="0">
                <a:latin typeface="Montserrat" pitchFamily="2" charset="0"/>
              </a:rPr>
              <a:t>E-</a:t>
            </a:r>
            <a:r>
              <a:rPr lang="en-US" sz="2300" dirty="0" err="1">
                <a:latin typeface="Montserrat" pitchFamily="2" charset="0"/>
              </a:rPr>
              <a:t>ProJECT</a:t>
            </a:r>
            <a:br>
              <a:rPr lang="en-US" sz="2300" dirty="0">
                <a:latin typeface="Montserrat" pitchFamily="2" charset="0"/>
              </a:rPr>
            </a:b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SEMESTER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5283" y="4850534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Group 5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7B70D36-BBAA-95F2-7B6F-CD2FE62DB42E}"/>
              </a:ext>
            </a:extLst>
          </p:cNvPr>
          <p:cNvSpPr txBox="1">
            <a:spLocks/>
          </p:cNvSpPr>
          <p:nvPr/>
        </p:nvSpPr>
        <p:spPr>
          <a:xfrm>
            <a:off x="7235283" y="5247194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Montserrat" pitchFamily="2" charset="0"/>
              </a:rPr>
              <a:t>Nguyễn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dirty="0" err="1">
                <a:latin typeface="Montserrat" pitchFamily="2" charset="0"/>
              </a:rPr>
              <a:t>Trọng</a:t>
            </a:r>
            <a:r>
              <a:rPr lang="en-US" dirty="0">
                <a:latin typeface="Montserrat" pitchFamily="2" charset="0"/>
              </a:rPr>
              <a:t> Dũng – T2208073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5C0FCF-E3F4-B059-0EF9-F7086372386F}"/>
              </a:ext>
            </a:extLst>
          </p:cNvPr>
          <p:cNvSpPr txBox="1">
            <a:spLocks/>
          </p:cNvSpPr>
          <p:nvPr/>
        </p:nvSpPr>
        <p:spPr>
          <a:xfrm>
            <a:off x="7235283" y="3090824"/>
            <a:ext cx="4297065" cy="16605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Montserrat" pitchFamily="2" charset="0"/>
              </a:rPr>
              <a:t>Century Electronics </a:t>
            </a:r>
            <a:br>
              <a:rPr lang="en-US" sz="3000" dirty="0">
                <a:latin typeface="Montserrat" pitchFamily="2" charset="0"/>
              </a:rPr>
            </a:br>
            <a:r>
              <a:rPr lang="en-US" sz="3000" dirty="0">
                <a:latin typeface="Montserrat" pitchFamily="2" charset="0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3629153" y="3113529"/>
            <a:ext cx="493369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Montserrat" pitchFamily="2" charset="0"/>
              </a:rPr>
              <a:t>2.2. </a:t>
            </a:r>
            <a:r>
              <a:rPr lang="en-US" sz="3500" b="1" dirty="0">
                <a:latin typeface="Montserrat" pitchFamily="2" charset="0"/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21491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FA7AB-2145-E4E0-5AA2-5FF26CB6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3"/>
            <a:ext cx="12192000" cy="68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4593173-F5AD-58CF-D655-F814DDB7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05" y="0"/>
            <a:ext cx="9913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507012" y="419756"/>
            <a:ext cx="49336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Montserrat" pitchFamily="2" charset="0"/>
              </a:rPr>
              <a:t>2.3. </a:t>
            </a:r>
            <a:r>
              <a:rPr lang="en-US" sz="3000" b="1" dirty="0">
                <a:latin typeface="Montserrat" pitchFamily="2" charset="0"/>
              </a:rPr>
              <a:t>Tech-stack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17A34-197C-A49F-7C5F-98EAED1D5EC6}"/>
              </a:ext>
            </a:extLst>
          </p:cNvPr>
          <p:cNvSpPr txBox="1"/>
          <p:nvPr/>
        </p:nvSpPr>
        <p:spPr>
          <a:xfrm>
            <a:off x="507012" y="1303268"/>
            <a:ext cx="11413139" cy="4451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PHP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 for Admin : CMS, Backend API ) – PHP run in XAMPP server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</a:rPr>
              <a:t>HTML, CSS,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" pitchFamily="2" charset="0"/>
              </a:rPr>
              <a:t>Javascript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Montserrat" pitchFamily="2" charset="0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React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 for Frontend )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–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Javascript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 Framework for Single Page Application – run on node.js.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Redux Toolkits (State management)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React Hook Form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MySQL (RDBMS)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JWT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 Json Web Token )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– secure authentic connection between client and server.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Stripe API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 Payment API ) –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simulate payment with VISA / Mastercard.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REST API - ( API for HTTP Request between client and server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88FD0-709E-1819-E096-0B564347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69" y="1303268"/>
            <a:ext cx="1105148" cy="59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F5EB3-CA95-7607-2A20-36F6834F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74" y="2183027"/>
            <a:ext cx="1437516" cy="796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CE76B-2F96-F1CD-6BF8-BA72A9F5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974" y="3677723"/>
            <a:ext cx="1227437" cy="689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5DA86-5A37-AF8A-33EA-13456F706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05" y="2776512"/>
            <a:ext cx="1344083" cy="7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507012" y="419756"/>
            <a:ext cx="49336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Montserrat" pitchFamily="2" charset="0"/>
              </a:rPr>
              <a:t>2.4. </a:t>
            </a:r>
            <a:r>
              <a:rPr lang="en-US" sz="3000" b="1" dirty="0">
                <a:latin typeface="Montserrat" pitchFamily="2" charset="0"/>
              </a:rPr>
              <a:t>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332AE-41F1-AA14-C4F1-5E1A8D16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578"/>
            <a:ext cx="12192000" cy="38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DAB25-B8C2-267E-1FF4-261661D3BE1E}"/>
              </a:ext>
            </a:extLst>
          </p:cNvPr>
          <p:cNvSpPr txBox="1"/>
          <p:nvPr/>
        </p:nvSpPr>
        <p:spPr>
          <a:xfrm>
            <a:off x="6778066" y="2693139"/>
            <a:ext cx="371693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Montserrat" pitchFamily="2" charset="0"/>
              </a:rPr>
              <a:t>WHAT HAVE BEEN DONE</a:t>
            </a:r>
            <a:endParaRPr lang="en-US" sz="3500" b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839D6-E264-9818-17A3-50404A7B4631}"/>
              </a:ext>
            </a:extLst>
          </p:cNvPr>
          <p:cNvSpPr txBox="1"/>
          <p:nvPr/>
        </p:nvSpPr>
        <p:spPr>
          <a:xfrm>
            <a:off x="7908324" y="1689441"/>
            <a:ext cx="906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Montserrat" pitchFamily="2" charset="0"/>
              </a:rPr>
              <a:t>3.2. </a:t>
            </a:r>
            <a:endParaRPr lang="en-001" sz="3600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FAB0A4-CFA3-3969-AC58-E9AC1AB097A9}"/>
              </a:ext>
            </a:extLst>
          </p:cNvPr>
          <p:cNvSpPr txBox="1"/>
          <p:nvPr/>
        </p:nvSpPr>
        <p:spPr>
          <a:xfrm>
            <a:off x="457584" y="1655432"/>
            <a:ext cx="2713981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Customer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Categories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(Laptop / Smartphone / Tablet)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Product Details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Order Tracking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Sign in / Sign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Account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Profile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My Orders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Cart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Checkout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Completion 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(Order / Payment Success)</a:t>
            </a:r>
            <a:endParaRPr lang="en-US" sz="1600" dirty="0">
              <a:latin typeface="Montserrat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D1143E-EF5C-84CD-A8C7-FCF62E6473F6}"/>
              </a:ext>
            </a:extLst>
          </p:cNvPr>
          <p:cNvCxnSpPr/>
          <p:nvPr/>
        </p:nvCxnSpPr>
        <p:spPr>
          <a:xfrm>
            <a:off x="6417277" y="2080265"/>
            <a:ext cx="0" cy="39047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E7DE3C-4D77-E589-AF17-24CD218661FB}"/>
              </a:ext>
            </a:extLst>
          </p:cNvPr>
          <p:cNvSpPr txBox="1"/>
          <p:nvPr/>
        </p:nvSpPr>
        <p:spPr>
          <a:xfrm>
            <a:off x="2619632" y="627445"/>
            <a:ext cx="142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6C914-8450-021F-47E9-38A1AA853D40}"/>
              </a:ext>
            </a:extLst>
          </p:cNvPr>
          <p:cNvSpPr txBox="1"/>
          <p:nvPr/>
        </p:nvSpPr>
        <p:spPr>
          <a:xfrm>
            <a:off x="3588660" y="1655059"/>
            <a:ext cx="2713980" cy="306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Admin Dashboard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Categories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(Laptop / Smartphone / Tablet)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Brands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Customers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(View customer account details, quick order info)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Orders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(View order details)</a:t>
            </a:r>
            <a:endParaRPr lang="en-US" sz="1400" b="1" dirty="0">
              <a:latin typeface="Montserrat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60EB03-FD74-E70D-DFE9-24C22B3D4998}"/>
              </a:ext>
            </a:extLst>
          </p:cNvPr>
          <p:cNvCxnSpPr/>
          <p:nvPr/>
        </p:nvCxnSpPr>
        <p:spPr>
          <a:xfrm>
            <a:off x="3253944" y="2118139"/>
            <a:ext cx="0" cy="33116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ECB707-200C-D9A8-E9BC-ABC4DAA52921}"/>
              </a:ext>
            </a:extLst>
          </p:cNvPr>
          <p:cNvSpPr txBox="1"/>
          <p:nvPr/>
        </p:nvSpPr>
        <p:spPr>
          <a:xfrm>
            <a:off x="8859795" y="627445"/>
            <a:ext cx="1425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Back-End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F40432-0552-5470-9711-5E87CB86FEA5}"/>
              </a:ext>
            </a:extLst>
          </p:cNvPr>
          <p:cNvSpPr txBox="1"/>
          <p:nvPr/>
        </p:nvSpPr>
        <p:spPr>
          <a:xfrm>
            <a:off x="6719735" y="3745681"/>
            <a:ext cx="4945042" cy="2548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API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Handle Sign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Handle Sign in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rPr>
              <a:t>(Authentication / Authorization)</a:t>
            </a:r>
            <a:endParaRPr lang="en-US" sz="1600" dirty="0">
              <a:latin typeface="Montserrat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Use </a:t>
            </a:r>
            <a:r>
              <a:rPr lang="en-US" sz="1400" dirty="0" err="1">
                <a:latin typeface="Montserrat" pitchFamily="2" charset="0"/>
              </a:rPr>
              <a:t>PHPMailer</a:t>
            </a:r>
            <a:r>
              <a:rPr lang="en-US" sz="1400" dirty="0">
                <a:latin typeface="Montserrat" pitchFamily="2" charset="0"/>
              </a:rPr>
              <a:t> to send email verification 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Generate JWT then send it back to front-end for later 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Fetch products</a:t>
            </a:r>
            <a:endParaRPr lang="en-US" sz="1200" dirty="0">
              <a:latin typeface="Montserrat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20396-CD83-A48C-9981-49F61D1EE7D2}"/>
              </a:ext>
            </a:extLst>
          </p:cNvPr>
          <p:cNvSpPr txBox="1"/>
          <p:nvPr/>
        </p:nvSpPr>
        <p:spPr>
          <a:xfrm>
            <a:off x="6719735" y="1646075"/>
            <a:ext cx="2206445" cy="1625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itchFamily="2" charset="0"/>
              </a:rPr>
              <a:t>Admin CRUD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Laptop CRUD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Smartphone CRUD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Tablet CRUD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" pitchFamily="2" charset="0"/>
              </a:rPr>
              <a:t>Brand CRUD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5272B2-74EA-283D-BC70-C33F826A2018}"/>
              </a:ext>
            </a:extLst>
          </p:cNvPr>
          <p:cNvCxnSpPr>
            <a:cxnSpLocks/>
          </p:cNvCxnSpPr>
          <p:nvPr/>
        </p:nvCxnSpPr>
        <p:spPr>
          <a:xfrm>
            <a:off x="6417277" y="271849"/>
            <a:ext cx="0" cy="897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FA5287-E601-A0E8-FA6C-48143A32B264}"/>
              </a:ext>
            </a:extLst>
          </p:cNvPr>
          <p:cNvCxnSpPr/>
          <p:nvPr/>
        </p:nvCxnSpPr>
        <p:spPr>
          <a:xfrm flipH="1">
            <a:off x="6096000" y="1795849"/>
            <a:ext cx="486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0BEDF9-92CA-EE4B-3D15-C1DAAD1E84F3}"/>
              </a:ext>
            </a:extLst>
          </p:cNvPr>
          <p:cNvCxnSpPr>
            <a:cxnSpLocks/>
          </p:cNvCxnSpPr>
          <p:nvPr/>
        </p:nvCxnSpPr>
        <p:spPr>
          <a:xfrm>
            <a:off x="7463481" y="3509319"/>
            <a:ext cx="345165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9DF0F8-9FC9-889E-E884-5FCADAF8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9" y="1351033"/>
            <a:ext cx="10280822" cy="4518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4E193-3724-47A0-7FA8-0E45DF3A4BA8}"/>
              </a:ext>
            </a:extLst>
          </p:cNvPr>
          <p:cNvSpPr txBox="1"/>
          <p:nvPr/>
        </p:nvSpPr>
        <p:spPr>
          <a:xfrm>
            <a:off x="1079156" y="606508"/>
            <a:ext cx="2446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System Flow</a:t>
            </a:r>
            <a:endParaRPr lang="en-001" sz="3000" dirty="0"/>
          </a:p>
        </p:txBody>
      </p:sp>
    </p:spTree>
    <p:extLst>
      <p:ext uri="{BB962C8B-B14F-4D97-AF65-F5344CB8AC3E}">
        <p14:creationId xmlns:p14="http://schemas.microsoft.com/office/powerpoint/2010/main" val="245113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F7385-8088-F4E8-0ED5-1C8B6A64B220}"/>
              </a:ext>
            </a:extLst>
          </p:cNvPr>
          <p:cNvSpPr txBox="1"/>
          <p:nvPr/>
        </p:nvSpPr>
        <p:spPr>
          <a:xfrm>
            <a:off x="2430161" y="3152001"/>
            <a:ext cx="80648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Some a</a:t>
            </a:r>
            <a:r>
              <a:rPr lang="en-001" sz="3000" dirty="0" err="1"/>
              <a:t>ccomplished</a:t>
            </a:r>
            <a:r>
              <a:rPr lang="en-001" sz="3000" dirty="0"/>
              <a:t> features </a:t>
            </a:r>
            <a:r>
              <a:rPr lang="en-US" sz="3000" dirty="0"/>
              <a:t>( </a:t>
            </a:r>
            <a:r>
              <a:rPr lang="en-001" sz="3000" dirty="0"/>
              <a:t>in requirements</a:t>
            </a:r>
            <a:r>
              <a:rPr lang="en-US" sz="3000" dirty="0"/>
              <a:t> )</a:t>
            </a:r>
            <a:endParaRPr lang="en-001" sz="3000" dirty="0"/>
          </a:p>
        </p:txBody>
      </p:sp>
    </p:spTree>
    <p:extLst>
      <p:ext uri="{BB962C8B-B14F-4D97-AF65-F5344CB8AC3E}">
        <p14:creationId xmlns:p14="http://schemas.microsoft.com/office/powerpoint/2010/main" val="301330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2D038-B230-97D7-57CD-E42685731A23}"/>
              </a:ext>
            </a:extLst>
          </p:cNvPr>
          <p:cNvSpPr txBox="1"/>
          <p:nvPr/>
        </p:nvSpPr>
        <p:spPr>
          <a:xfrm>
            <a:off x="551936" y="712720"/>
            <a:ext cx="3575221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b="1" dirty="0">
                <a:latin typeface="Montserrat" pitchFamily="2" charset="0"/>
              </a:rPr>
              <a:t>Search</a:t>
            </a:r>
            <a:r>
              <a:rPr lang="en-US" sz="1800" dirty="0">
                <a:latin typeface="Montserrat" pitchFamily="2" charset="0"/>
              </a:rPr>
              <a:t> product by name.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5F591-D350-09B7-7913-FB04BE4B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824" y="2066820"/>
            <a:ext cx="4733654" cy="3427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D847D-B987-7A5A-80D6-5808149CC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17" y="2066820"/>
            <a:ext cx="4582164" cy="1505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03EC4-953A-3C04-72DB-A3345090A612}"/>
              </a:ext>
            </a:extLst>
          </p:cNvPr>
          <p:cNvSpPr txBox="1"/>
          <p:nvPr/>
        </p:nvSpPr>
        <p:spPr>
          <a:xfrm>
            <a:off x="1960605" y="1524878"/>
            <a:ext cx="1911180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Montserrat" pitchFamily="2" charset="0"/>
              </a:rPr>
              <a:t>Results not found!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8C73F-A671-A6E9-9240-6FB9E55FAEA5}"/>
              </a:ext>
            </a:extLst>
          </p:cNvPr>
          <p:cNvSpPr txBox="1"/>
          <p:nvPr/>
        </p:nvSpPr>
        <p:spPr>
          <a:xfrm>
            <a:off x="8009946" y="1524878"/>
            <a:ext cx="1519410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</a:rPr>
              <a:t>Results found!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381F01-C787-D73D-7E4F-F699B5C989D9}"/>
              </a:ext>
            </a:extLst>
          </p:cNvPr>
          <p:cNvCxnSpPr>
            <a:cxnSpLocks/>
          </p:cNvCxnSpPr>
          <p:nvPr/>
        </p:nvCxnSpPr>
        <p:spPr>
          <a:xfrm>
            <a:off x="5857103" y="1334530"/>
            <a:ext cx="0" cy="4662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33C5C8-034D-BDC9-3B2B-B02BD9F1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35" y="4556185"/>
            <a:ext cx="4402728" cy="15890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E4ADB6-4550-66BF-E2AC-CA2EEFBBC752}"/>
              </a:ext>
            </a:extLst>
          </p:cNvPr>
          <p:cNvSpPr txBox="1"/>
          <p:nvPr/>
        </p:nvSpPr>
        <p:spPr>
          <a:xfrm>
            <a:off x="1742301" y="4003151"/>
            <a:ext cx="2611396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0"/>
              </a:rPr>
              <a:t>Validation for empty input.</a:t>
            </a:r>
          </a:p>
        </p:txBody>
      </p:sp>
    </p:spTree>
    <p:extLst>
      <p:ext uri="{BB962C8B-B14F-4D97-AF65-F5344CB8AC3E}">
        <p14:creationId xmlns:p14="http://schemas.microsoft.com/office/powerpoint/2010/main" val="54586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85" y="4104736"/>
            <a:ext cx="3139440" cy="1325563"/>
          </a:xfrm>
        </p:spPr>
        <p:txBody>
          <a:bodyPr/>
          <a:lstStyle/>
          <a:p>
            <a:r>
              <a:rPr lang="en-US" dirty="0" err="1">
                <a:latin typeface="Montserrat" pitchFamily="2" charset="0"/>
              </a:rPr>
              <a:t>ProJect</a:t>
            </a:r>
            <a:r>
              <a:rPr lang="en-US" dirty="0">
                <a:latin typeface="Montserrat" pitchFamily="2" charset="0"/>
              </a:rPr>
              <a:t> </a:t>
            </a:r>
            <a:br>
              <a:rPr lang="en-US" dirty="0">
                <a:latin typeface="Montserrat" pitchFamily="2" charset="0"/>
              </a:rPr>
            </a:br>
            <a:r>
              <a:rPr lang="en-US" dirty="0">
                <a:latin typeface="Montserrat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78" y="198531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Montserrat" pitchFamily="2" charset="0"/>
              </a:rPr>
              <a:t>2. SYSTEM ANALYSIS &amp; PLANNING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9679" y="2342383"/>
            <a:ext cx="5431971" cy="140845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Use Case Diagram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Database Design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Tech-stack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Planning</a:t>
            </a:r>
          </a:p>
          <a:p>
            <a:endParaRPr lang="en-US" dirty="0">
              <a:latin typeface="Montserrat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8445" y="3922173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Montserrat" pitchFamily="2" charset="0"/>
              </a:rPr>
              <a:t>3. WHAT HAVE BEEN DONE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18445" y="4287298"/>
            <a:ext cx="5431971" cy="58827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Details about what have been done in this project</a:t>
            </a:r>
          </a:p>
          <a:p>
            <a:endParaRPr lang="en-US" dirty="0">
              <a:latin typeface="Montserrat" pitchFamily="2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ADF4106-07EA-44D8-AA0F-F9D8ADC672DF}"/>
              </a:ext>
            </a:extLst>
          </p:cNvPr>
          <p:cNvSpPr txBox="1">
            <a:spLocks/>
          </p:cNvSpPr>
          <p:nvPr/>
        </p:nvSpPr>
        <p:spPr>
          <a:xfrm>
            <a:off x="5918445" y="529115"/>
            <a:ext cx="581223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itchFamily="2" charset="0"/>
              </a:rPr>
              <a:t>1. PROJECT INTRODUCTION / REQUIREMENT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0D53F46-BFEF-4EC0-A9ED-E0C3B1811740}"/>
              </a:ext>
            </a:extLst>
          </p:cNvPr>
          <p:cNvSpPr txBox="1">
            <a:spLocks/>
          </p:cNvSpPr>
          <p:nvPr/>
        </p:nvSpPr>
        <p:spPr>
          <a:xfrm>
            <a:off x="5919679" y="866769"/>
            <a:ext cx="5431971" cy="665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Introduction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Montserrat" pitchFamily="2" charset="0"/>
              </a:rPr>
              <a:t>Requirement</a:t>
            </a:r>
          </a:p>
          <a:p>
            <a:pPr marL="285750" indent="-285750">
              <a:buFontTx/>
              <a:buChar char="-"/>
            </a:pPr>
            <a:endParaRPr lang="en-US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2D038-B230-97D7-57CD-E42685731A23}"/>
              </a:ext>
            </a:extLst>
          </p:cNvPr>
          <p:cNvSpPr txBox="1"/>
          <p:nvPr/>
        </p:nvSpPr>
        <p:spPr>
          <a:xfrm>
            <a:off x="631968" y="741900"/>
            <a:ext cx="1748767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Montserrat" pitchFamily="2" charset="0"/>
              </a:rPr>
              <a:t>Filter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24F8E-6EDE-232F-32A7-8F8AD1A0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6" y="2449818"/>
            <a:ext cx="3166273" cy="2474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78AFB-AB01-89CA-C5F3-613C1805DA45}"/>
              </a:ext>
            </a:extLst>
          </p:cNvPr>
          <p:cNvSpPr txBox="1"/>
          <p:nvPr/>
        </p:nvSpPr>
        <p:spPr>
          <a:xfrm>
            <a:off x="1330855" y="1941863"/>
            <a:ext cx="1427794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0"/>
              </a:rPr>
              <a:t>By Category.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FC0D8-E123-836F-9959-60C4A83FC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63" y="972412"/>
            <a:ext cx="4025343" cy="2317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6F743-3CB2-D81B-87BC-5844CC00A479}"/>
              </a:ext>
            </a:extLst>
          </p:cNvPr>
          <p:cNvSpPr txBox="1"/>
          <p:nvPr/>
        </p:nvSpPr>
        <p:spPr>
          <a:xfrm>
            <a:off x="6096000" y="467807"/>
            <a:ext cx="1427794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0"/>
              </a:rPr>
              <a:t>By Brand.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FF4A94-A814-3886-5ADA-3CB0B2174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649" y="4191694"/>
            <a:ext cx="4606312" cy="2170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EAC43C-E604-C98E-B402-C718C6B465B3}"/>
              </a:ext>
            </a:extLst>
          </p:cNvPr>
          <p:cNvSpPr txBox="1"/>
          <p:nvPr/>
        </p:nvSpPr>
        <p:spPr>
          <a:xfrm>
            <a:off x="9076771" y="3687089"/>
            <a:ext cx="1690083" cy="379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ontserrat" pitchFamily="2" charset="0"/>
              </a:rPr>
              <a:t>By Price range.</a:t>
            </a:r>
          </a:p>
        </p:txBody>
      </p:sp>
    </p:spTree>
    <p:extLst>
      <p:ext uri="{BB962C8B-B14F-4D97-AF65-F5344CB8AC3E}">
        <p14:creationId xmlns:p14="http://schemas.microsoft.com/office/powerpoint/2010/main" val="418407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C2D038-B230-97D7-57CD-E42685731A23}"/>
              </a:ext>
            </a:extLst>
          </p:cNvPr>
          <p:cNvSpPr txBox="1"/>
          <p:nvPr/>
        </p:nvSpPr>
        <p:spPr>
          <a:xfrm>
            <a:off x="541352" y="725424"/>
            <a:ext cx="4854432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Montserrat" pitchFamily="2" charset="0"/>
              </a:rPr>
              <a:t>Sign in with Captcha (prevent spam)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3F3CD-6EFA-3814-3496-C465F68E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28" y="1268627"/>
            <a:ext cx="6885143" cy="52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9264" y="3102678"/>
            <a:ext cx="4077730" cy="652644"/>
          </a:xfrm>
        </p:spPr>
        <p:txBody>
          <a:bodyPr/>
          <a:lstStyle/>
          <a:p>
            <a:r>
              <a:rPr lang="en-US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9FD3AA8-53EE-7A14-DE24-0FF302AB415A}"/>
              </a:ext>
            </a:extLst>
          </p:cNvPr>
          <p:cNvSpPr txBox="1"/>
          <p:nvPr/>
        </p:nvSpPr>
        <p:spPr>
          <a:xfrm>
            <a:off x="2734962" y="519669"/>
            <a:ext cx="785066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Montserrat" pitchFamily="2" charset="0"/>
              </a:rPr>
              <a:t>1. PROJECT INTRODUCTION / REQUIREMENT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B993C1-183A-9F51-5552-B4C79B5ED74F}"/>
              </a:ext>
            </a:extLst>
          </p:cNvPr>
          <p:cNvSpPr txBox="1"/>
          <p:nvPr/>
        </p:nvSpPr>
        <p:spPr>
          <a:xfrm>
            <a:off x="518985" y="1136821"/>
            <a:ext cx="1096456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itchFamily="2" charset="0"/>
              </a:rPr>
              <a:t>1.1. Introduction</a:t>
            </a:r>
          </a:p>
          <a:p>
            <a:endParaRPr lang="en-US" sz="1600" b="1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Century Electronics Store </a:t>
            </a:r>
            <a:r>
              <a:rPr lang="en-US" sz="1600" dirty="0">
                <a:latin typeface="Montserrat" pitchFamily="2" charset="0"/>
              </a:rPr>
              <a:t>is an e-commerce website that is created to </a:t>
            </a:r>
            <a:r>
              <a:rPr lang="en-US" sz="1600" b="1" dirty="0">
                <a:latin typeface="Montserrat" pitchFamily="2" charset="0"/>
              </a:rPr>
              <a:t>help both customer and business owner during their commerce activities online, </a:t>
            </a:r>
          </a:p>
          <a:p>
            <a:pPr marL="285750" indent="-285750">
              <a:buFontTx/>
              <a:buChar char="-"/>
            </a:pPr>
            <a:endParaRPr lang="en-US" sz="1600" b="1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Montserrat" pitchFamily="2" charset="0"/>
              </a:rPr>
              <a:t>With 3 main product categories here are : </a:t>
            </a:r>
            <a:r>
              <a:rPr lang="en-US" sz="1600" b="1" dirty="0">
                <a:latin typeface="Montserrat" pitchFamily="2" charset="0"/>
              </a:rPr>
              <a:t>Laptop</a:t>
            </a:r>
            <a:r>
              <a:rPr lang="en-US" sz="1600" dirty="0">
                <a:latin typeface="Montserrat" pitchFamily="2" charset="0"/>
              </a:rPr>
              <a:t>, </a:t>
            </a:r>
            <a:r>
              <a:rPr lang="en-US" sz="1600" b="1" dirty="0">
                <a:latin typeface="Montserrat" pitchFamily="2" charset="0"/>
              </a:rPr>
              <a:t>Smartphone</a:t>
            </a:r>
            <a:r>
              <a:rPr lang="en-US" sz="1600" dirty="0">
                <a:latin typeface="Montserrat" pitchFamily="2" charset="0"/>
              </a:rPr>
              <a:t> and </a:t>
            </a:r>
            <a:r>
              <a:rPr lang="en-US" sz="1600" b="1" dirty="0">
                <a:latin typeface="Montserrat" pitchFamily="2" charset="0"/>
              </a:rPr>
              <a:t>Tablet</a:t>
            </a:r>
            <a:r>
              <a:rPr lang="en-US" sz="1600" dirty="0">
                <a:latin typeface="Montserrat" pitchFamily="2" charset="0"/>
              </a:rPr>
              <a:t>.</a:t>
            </a:r>
          </a:p>
          <a:p>
            <a:endParaRPr lang="en-US" sz="1600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Montserrat" pitchFamily="2" charset="0"/>
              </a:rPr>
              <a:t>For customer: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More convenient to select / find / view the products </a:t>
            </a:r>
            <a:r>
              <a:rPr lang="en-US" sz="1600" dirty="0">
                <a:latin typeface="Montserrat" pitchFamily="2" charset="0"/>
              </a:rPr>
              <a:t>they want </a:t>
            </a:r>
            <a:r>
              <a:rPr lang="en-US" sz="1600" b="1" dirty="0">
                <a:latin typeface="Montserrat" pitchFamily="2" charset="0"/>
              </a:rPr>
              <a:t>by category, keyword or brand </a:t>
            </a:r>
            <a:r>
              <a:rPr lang="en-US" sz="1600" dirty="0">
                <a:latin typeface="Montserrat" pitchFamily="2" charset="0"/>
              </a:rPr>
              <a:t>through computer or smartphone.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View and compare the product specifications</a:t>
            </a:r>
            <a:r>
              <a:rPr lang="en-US" sz="1600" dirty="0">
                <a:latin typeface="Montserrat" pitchFamily="2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Buy, order the product and wait for shipping.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Montserrat" pitchFamily="2" charset="0"/>
                <a:ea typeface="Malgun Gothic" panose="020B0503020000020004" pitchFamily="34" charset="-127"/>
              </a:rPr>
              <a:t>For business owner: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  <a:ea typeface="Malgun Gothic" panose="020B0503020000020004" pitchFamily="34" charset="-127"/>
              </a:rPr>
              <a:t>Increase chance to have more customers</a:t>
            </a:r>
            <a:r>
              <a:rPr lang="en-US" sz="1600" dirty="0">
                <a:latin typeface="Montserrat" pitchFamily="2" charset="0"/>
                <a:ea typeface="Malgun Gothic" panose="020B05030200000200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  <a:ea typeface="Malgun Gothic" panose="020B0503020000020004" pitchFamily="34" charset="-127"/>
              </a:rPr>
              <a:t>Make customers more convenient to shopping.</a:t>
            </a:r>
          </a:p>
          <a:p>
            <a:pPr marL="742950" lvl="1" indent="-285750">
              <a:buFontTx/>
              <a:buChar char="-"/>
            </a:pPr>
            <a:endParaRPr lang="en-US" sz="1600" dirty="0">
              <a:latin typeface="Montserrat" pitchFamily="2" charset="0"/>
              <a:ea typeface="Malgun Gothic" panose="020B05030200000200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sz="1600" dirty="0">
              <a:latin typeface="Montserrat" pitchFamily="2" charset="0"/>
              <a:ea typeface="Malgun Gothic" panose="020B0503020000020004" pitchFamily="34" charset="-127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2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E34DE-E015-4F83-1CA5-5D0B665C5F4A}"/>
              </a:ext>
            </a:extLst>
          </p:cNvPr>
          <p:cNvSpPr txBox="1"/>
          <p:nvPr/>
        </p:nvSpPr>
        <p:spPr>
          <a:xfrm>
            <a:off x="518986" y="1025273"/>
            <a:ext cx="10964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itchFamily="2" charset="0"/>
              </a:rPr>
              <a:t>1.2.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E2175-2555-36E6-006B-FB07A4FE5E68}"/>
              </a:ext>
            </a:extLst>
          </p:cNvPr>
          <p:cNvSpPr txBox="1"/>
          <p:nvPr/>
        </p:nvSpPr>
        <p:spPr>
          <a:xfrm>
            <a:off x="8284950" y="1670265"/>
            <a:ext cx="2907956" cy="14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itchFamily="2" charset="0"/>
              </a:rPr>
              <a:t>Product category: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Laptop.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Smartphone.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Tablet.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345EC-4401-483D-BF31-77040864E965}"/>
              </a:ext>
            </a:extLst>
          </p:cNvPr>
          <p:cNvSpPr txBox="1"/>
          <p:nvPr/>
        </p:nvSpPr>
        <p:spPr>
          <a:xfrm>
            <a:off x="518986" y="1670265"/>
            <a:ext cx="7554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itchFamily="2" charset="0"/>
              </a:rPr>
              <a:t>Features: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Search</a:t>
            </a:r>
            <a:r>
              <a:rPr lang="en-US" sz="1600" dirty="0">
                <a:latin typeface="Montserrat" pitchFamily="2" charset="0"/>
              </a:rPr>
              <a:t> product by name.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Filter</a:t>
            </a:r>
            <a:r>
              <a:rPr lang="en-US" sz="1600" dirty="0">
                <a:latin typeface="Montserrat" pitchFamily="2" charset="0"/>
              </a:rPr>
              <a:t> (base on category, price range, brand).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User </a:t>
            </a:r>
            <a:r>
              <a:rPr lang="en-US" sz="1600" b="1" dirty="0">
                <a:latin typeface="Montserrat" pitchFamily="2" charset="0"/>
              </a:rPr>
              <a:t>authentication / authorization </a:t>
            </a:r>
            <a:r>
              <a:rPr lang="en-US" sz="1600" dirty="0">
                <a:latin typeface="Montserrat" pitchFamily="2" charset="0"/>
              </a:rPr>
              <a:t>(customer &amp; business owner).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Customer </a:t>
            </a:r>
            <a:r>
              <a:rPr lang="en-US" sz="1600" b="1" dirty="0">
                <a:latin typeface="Montserrat" pitchFamily="2" charset="0"/>
              </a:rPr>
              <a:t>sign in with Captcha</a:t>
            </a:r>
            <a:r>
              <a:rPr lang="en-US" sz="1600" dirty="0">
                <a:latin typeface="Montserrat" pitchFamily="2" charset="0"/>
              </a:rPr>
              <a:t> (prevent spam).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latin typeface="Montserrat" pitchFamily="2" charset="0"/>
              </a:rPr>
              <a:t>Customer</a:t>
            </a:r>
            <a:r>
              <a:rPr lang="en-US" sz="1600" b="1" dirty="0">
                <a:latin typeface="Montserrat" pitchFamily="2" charset="0"/>
              </a:rPr>
              <a:t> email verify</a:t>
            </a:r>
            <a:r>
              <a:rPr lang="en-US" sz="1600" dirty="0">
                <a:latin typeface="Montserrat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Shopping process </a:t>
            </a:r>
            <a:r>
              <a:rPr lang="en-US" sz="1600" dirty="0">
                <a:latin typeface="Montserrat" pitchFamily="2" charset="0"/>
              </a:rPr>
              <a:t>(Cart </a:t>
            </a:r>
            <a:r>
              <a:rPr lang="en-US" sz="1600" dirty="0">
                <a:latin typeface="Montserrat" pitchFamily="2" charset="0"/>
                <a:sym typeface="Wingdings" panose="05000000000000000000" pitchFamily="2" charset="2"/>
              </a:rPr>
              <a:t> Checkout  Order details</a:t>
            </a:r>
            <a:r>
              <a:rPr lang="en-US" sz="1600" dirty="0">
                <a:latin typeface="Montserrat" pitchFamily="2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latin typeface="Montserrat" pitchFamily="2" charset="0"/>
              </a:rPr>
              <a:t>Admin can manage products </a:t>
            </a:r>
            <a:r>
              <a:rPr lang="en-US" sz="1600" dirty="0">
                <a:latin typeface="Montserrat" pitchFamily="2" charset="0"/>
              </a:rPr>
              <a:t>(CRUD), view user info &amp; order details.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>
              <a:latin typeface="Montserrat" pitchFamily="2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38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2C20102-77EC-DC3F-B7C8-2AE5B5767C8A}"/>
              </a:ext>
            </a:extLst>
          </p:cNvPr>
          <p:cNvSpPr txBox="1"/>
          <p:nvPr/>
        </p:nvSpPr>
        <p:spPr>
          <a:xfrm>
            <a:off x="3356917" y="305485"/>
            <a:ext cx="530105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Montserrat" pitchFamily="2" charset="0"/>
              </a:rPr>
              <a:t>2. SYSTEM ANALYSIS &amp; PLANNING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3153032" y="3113529"/>
            <a:ext cx="588593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Montserrat" pitchFamily="2" charset="0"/>
              </a:rPr>
              <a:t>2.1.1. Customer </a:t>
            </a:r>
            <a:r>
              <a:rPr lang="en-US" sz="3500" b="1" dirty="0">
                <a:latin typeface="Montserrat" pitchFamily="2" charset="0"/>
              </a:rPr>
              <a:t>user flow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84072E-DE63-783D-F3E0-3302BB47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2C20102-77EC-DC3F-B7C8-2AE5B5767C8A}"/>
              </a:ext>
            </a:extLst>
          </p:cNvPr>
          <p:cNvSpPr txBox="1"/>
          <p:nvPr/>
        </p:nvSpPr>
        <p:spPr>
          <a:xfrm>
            <a:off x="3356917" y="305485"/>
            <a:ext cx="530105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Montserrat" pitchFamily="2" charset="0"/>
              </a:rPr>
              <a:t>2. SYSTEM ANALYSIS &amp; PLANNING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3153032" y="3113529"/>
            <a:ext cx="588593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Montserrat" pitchFamily="2" charset="0"/>
              </a:rPr>
              <a:t>2.1.1. </a:t>
            </a:r>
            <a:r>
              <a:rPr lang="en-US" sz="3500" dirty="0" err="1">
                <a:latin typeface="Montserrat" pitchFamily="2" charset="0"/>
              </a:rPr>
              <a:t>CUsToMer</a:t>
            </a:r>
            <a:r>
              <a:rPr lang="en-US" sz="3500" dirty="0">
                <a:latin typeface="Montserrat" pitchFamily="2" charset="0"/>
              </a:rPr>
              <a:t> </a:t>
            </a:r>
            <a:r>
              <a:rPr lang="en-US" sz="3500" b="1" dirty="0" err="1">
                <a:latin typeface="Montserrat" pitchFamily="2" charset="0"/>
              </a:rPr>
              <a:t>uSe</a:t>
            </a:r>
            <a:r>
              <a:rPr lang="en-US" sz="3500" b="1" dirty="0">
                <a:latin typeface="Montserrat" pitchFamily="2" charset="0"/>
              </a:rPr>
              <a:t> </a:t>
            </a:r>
            <a:r>
              <a:rPr lang="en-US" sz="3500" b="1" dirty="0" err="1">
                <a:latin typeface="Montserrat" pitchFamily="2" charset="0"/>
              </a:rPr>
              <a:t>cAsE</a:t>
            </a:r>
            <a:endParaRPr lang="en-US" sz="3500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4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2C20102-77EC-DC3F-B7C8-2AE5B5767C8A}"/>
              </a:ext>
            </a:extLst>
          </p:cNvPr>
          <p:cNvSpPr txBox="1"/>
          <p:nvPr/>
        </p:nvSpPr>
        <p:spPr>
          <a:xfrm>
            <a:off x="3356917" y="305485"/>
            <a:ext cx="530105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Montserrat" pitchFamily="2" charset="0"/>
              </a:rPr>
              <a:t>2. SYSTEM ANALYSIS &amp; PLANNING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3153032" y="3113529"/>
            <a:ext cx="588593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Montserrat" pitchFamily="2" charset="0"/>
              </a:rPr>
              <a:t>2.1.1. Customer </a:t>
            </a:r>
            <a:r>
              <a:rPr lang="en-US" sz="3500" b="1" dirty="0" err="1">
                <a:latin typeface="Montserrat" pitchFamily="2" charset="0"/>
              </a:rPr>
              <a:t>UsE</a:t>
            </a:r>
            <a:r>
              <a:rPr lang="en-US" sz="3500" b="1" dirty="0">
                <a:latin typeface="Montserrat" pitchFamily="2" charset="0"/>
              </a:rPr>
              <a:t> </a:t>
            </a:r>
            <a:r>
              <a:rPr lang="en-US" sz="3500" b="1" dirty="0" err="1">
                <a:latin typeface="Montserrat" pitchFamily="2" charset="0"/>
              </a:rPr>
              <a:t>CaSe</a:t>
            </a:r>
            <a:endParaRPr lang="en-US" sz="3500" b="1" dirty="0"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E4E03-3CD9-BCEE-B52A-9C5EEC2D0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58" y="0"/>
            <a:ext cx="8676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8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CDCD0B8-028C-EE74-0E49-387D41AA3601}"/>
              </a:ext>
            </a:extLst>
          </p:cNvPr>
          <p:cNvSpPr txBox="1"/>
          <p:nvPr/>
        </p:nvSpPr>
        <p:spPr>
          <a:xfrm>
            <a:off x="1519366" y="3113529"/>
            <a:ext cx="915326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latin typeface="Montserrat" pitchFamily="2" charset="0"/>
              </a:rPr>
              <a:t>2.1.2. Admin (Business owner) </a:t>
            </a:r>
            <a:r>
              <a:rPr lang="en-US" sz="3500" b="1" dirty="0" err="1">
                <a:latin typeface="Montserrat" pitchFamily="2" charset="0"/>
              </a:rPr>
              <a:t>usecase</a:t>
            </a:r>
            <a:endParaRPr lang="en-US" sz="3500" b="1" dirty="0"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F78DF-B920-654C-F7C9-ED384EA40E95}"/>
              </a:ext>
            </a:extLst>
          </p:cNvPr>
          <p:cNvSpPr txBox="1"/>
          <p:nvPr/>
        </p:nvSpPr>
        <p:spPr>
          <a:xfrm>
            <a:off x="2295525" y="866775"/>
            <a:ext cx="7600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Montserrat" pitchFamily="2" charset="0"/>
              </a:rPr>
              <a:t>2.1.2. Admin (Business owner</a:t>
            </a:r>
            <a:r>
              <a:rPr lang="en-US" sz="3000">
                <a:latin typeface="Montserrat" pitchFamily="2" charset="0"/>
              </a:rPr>
              <a:t>) </a:t>
            </a:r>
            <a:r>
              <a:rPr lang="en-US" sz="3000" b="1">
                <a:latin typeface="Montserrat" pitchFamily="2" charset="0"/>
              </a:rPr>
              <a:t>user </a:t>
            </a:r>
            <a:r>
              <a:rPr lang="en-US" sz="3000" b="1" dirty="0">
                <a:latin typeface="Montserrat" pitchFamily="2" charset="0"/>
              </a:rPr>
              <a:t>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3184A9-2191-D7E1-B2D2-0B49BC8A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724"/>
            <a:ext cx="12192000" cy="49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872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 Minimalist sales pitch_Win32_v3" id="{94A97C69-66A9-4087-9F82-0ACADC7B1165}" vid="{910C8C3F-0EFE-4D8C-9BA0-48E19366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A97235-BEC4-4F82-87A8-2F5DAD53B5F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9BF405E-7930-4D5C-ABB3-493E9D6D6C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1F447F-FAA8-4106-988B-648F3C8ED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1762</TotalTime>
  <Words>561</Words>
  <Application>Microsoft Office PowerPoint</Application>
  <PresentationFormat>Widescreen</PresentationFormat>
  <Paragraphs>122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Montserrat</vt:lpstr>
      <vt:lpstr>Wingdings</vt:lpstr>
      <vt:lpstr>Tenorite</vt:lpstr>
      <vt:lpstr>Arial</vt:lpstr>
      <vt:lpstr>Calibri</vt:lpstr>
      <vt:lpstr>Monoline</vt:lpstr>
      <vt:lpstr>E-ProJECT SEMESTER II</vt:lpstr>
      <vt:lpstr>ProJect 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Century Electronics  Store</dc:title>
  <dc:creator>Dzung Nguyen</dc:creator>
  <cp:lastModifiedBy>Dzung Nguyen</cp:lastModifiedBy>
  <cp:revision>13</cp:revision>
  <dcterms:created xsi:type="dcterms:W3CDTF">2023-08-28T06:46:29Z</dcterms:created>
  <dcterms:modified xsi:type="dcterms:W3CDTF">2023-09-01T16:06:26Z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